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77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7" r:id="rId13"/>
    <p:sldId id="289" r:id="rId14"/>
    <p:sldId id="290" r:id="rId15"/>
    <p:sldId id="291" r:id="rId16"/>
    <p:sldId id="294" r:id="rId17"/>
    <p:sldId id="295" r:id="rId18"/>
    <p:sldId id="296" r:id="rId19"/>
    <p:sldId id="297" r:id="rId20"/>
    <p:sldId id="298" r:id="rId21"/>
    <p:sldId id="276" r:id="rId22"/>
  </p:sldIdLst>
  <p:sldSz cx="12192000" cy="6858000"/>
  <p:notesSz cx="6858000" cy="9144000"/>
  <p:embeddedFontLst>
    <p:embeddedFont>
      <p:font typeface="나눔바른고딕" pitchFamily="50" charset="-127"/>
      <p:regular r:id="rId23"/>
      <p:bold r:id="rId24"/>
    </p:embeddedFont>
    <p:embeddedFont>
      <p:font typeface="나눔스퀘어" pitchFamily="50" charset="-127"/>
      <p:regular r:id="rId25"/>
    </p:embeddedFont>
    <p:embeddedFont>
      <p:font typeface="맑은 고딕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3"/>
    <a:srgbClr val="424242"/>
    <a:srgbClr val="F5F5F5"/>
    <a:srgbClr val="D4D4D4"/>
    <a:srgbClr val="24276C"/>
    <a:srgbClr val="273693"/>
    <a:srgbClr val="DEDEDE"/>
    <a:srgbClr val="2B93E3"/>
    <a:srgbClr val="FFFFFF"/>
    <a:srgbClr val="100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76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4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9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4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6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2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1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8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4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73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117848" y="1949497"/>
            <a:ext cx="4868751" cy="1206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699" y="322456"/>
            <a:ext cx="98475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빅데이터</a:t>
            </a:r>
            <a:r>
              <a:rPr lang="ko-KR" alt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분석 및 시각화를 통해 알아본</a:t>
            </a:r>
            <a:endParaRPr lang="en-US" altLang="ko-KR" sz="4000" b="1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서울특별시 치안 증진을 위한 시설 위치 </a:t>
            </a:r>
            <a:r>
              <a:rPr lang="ko-KR" altLang="en-US" sz="4000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제안안</a:t>
            </a:r>
            <a:endParaRPr lang="ko-KR" altLang="en-US" sz="4000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8891" y="5653827"/>
            <a:ext cx="2024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빅데이터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차 </a:t>
            </a:r>
            <a:r>
              <a:rPr lang="en-US" altLang="ko-KR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조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김민태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양수빈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67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 중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2~5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위에 해당하는 장소들이 어느 구에 많은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16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건수는 강남구에 두드러지게 많았고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그 뒤를 영등포구가 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0" y="1535607"/>
            <a:ext cx="4640053" cy="3465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1535607"/>
            <a:ext cx="4640054" cy="34650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00229" y="5233794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인구는 송파구와 강서구에 특히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2768147" y="436646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26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1617748" y="312961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</a:p>
        </p:txBody>
      </p:sp>
      <p:sp>
        <p:nvSpPr>
          <p:cNvPr id="49" name="은평 TXT">
            <a:extLst>
              <a:ext uri="{FF2B5EF4-FFF2-40B4-BE49-F238E27FC236}">
                <a16:creationId xmlns:a16="http://schemas.microsoft.com/office/drawing/2014/main" xmlns="" id="{3B8EDA66-B28C-49ED-81C3-37936B1B4643}"/>
              </a:ext>
            </a:extLst>
          </p:cNvPr>
          <p:cNvSpPr txBox="1"/>
          <p:nvPr/>
        </p:nvSpPr>
        <p:spPr>
          <a:xfrm>
            <a:off x="2660347" y="2540506"/>
            <a:ext cx="349450" cy="212136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은평</a:t>
            </a:r>
          </a:p>
        </p:txBody>
      </p:sp>
      <p:sp>
        <p:nvSpPr>
          <p:cNvPr id="65" name="송파 TXT">
            <a:extLst>
              <a:ext uri="{FF2B5EF4-FFF2-40B4-BE49-F238E27FC236}">
                <a16:creationId xmlns:a16="http://schemas.microsoft.com/office/drawing/2014/main" xmlns="" id="{2E0C15BD-F7FF-4DA1-A17C-1BA4CB4D8451}"/>
              </a:ext>
            </a:extLst>
          </p:cNvPr>
          <p:cNvSpPr txBox="1"/>
          <p:nvPr/>
        </p:nvSpPr>
        <p:spPr>
          <a:xfrm>
            <a:off x="4375383" y="3845685"/>
            <a:ext cx="425116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송파</a:t>
            </a:r>
          </a:p>
        </p:txBody>
      </p:sp>
      <p:sp>
        <p:nvSpPr>
          <p:cNvPr id="63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3830692" y="397732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84" name="성북 TXT">
            <a:extLst>
              <a:ext uri="{FF2B5EF4-FFF2-40B4-BE49-F238E27FC236}">
                <a16:creationId xmlns:a16="http://schemas.microsoft.com/office/drawing/2014/main" xmlns="" id="{BF74800C-5F86-48A8-9704-8C9B0228F2CD}"/>
              </a:ext>
            </a:extLst>
          </p:cNvPr>
          <p:cNvSpPr txBox="1"/>
          <p:nvPr/>
        </p:nvSpPr>
        <p:spPr>
          <a:xfrm>
            <a:off x="3455179" y="2748063"/>
            <a:ext cx="453970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성북</a:t>
            </a:r>
          </a:p>
        </p:txBody>
      </p:sp>
      <p:sp>
        <p:nvSpPr>
          <p:cNvPr id="78" name="노원 TXT">
            <a:extLst>
              <a:ext uri="{FF2B5EF4-FFF2-40B4-BE49-F238E27FC236}">
                <a16:creationId xmlns:a16="http://schemas.microsoft.com/office/drawing/2014/main" xmlns="" id="{BF3C315B-B1A4-4B72-93F1-E2067BF1F0E4}"/>
              </a:ext>
            </a:extLst>
          </p:cNvPr>
          <p:cNvSpPr txBox="1"/>
          <p:nvPr/>
        </p:nvSpPr>
        <p:spPr>
          <a:xfrm>
            <a:off x="4057676" y="21811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노원</a:t>
            </a:r>
          </a:p>
        </p:txBody>
      </p:sp>
      <p:sp>
        <p:nvSpPr>
          <p:cNvPr id="103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9192471" y="400647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104" name="송파 TXT">
            <a:extLst>
              <a:ext uri="{FF2B5EF4-FFF2-40B4-BE49-F238E27FC236}">
                <a16:creationId xmlns:a16="http://schemas.microsoft.com/office/drawing/2014/main" xmlns="" id="{2E0C15BD-F7FF-4DA1-A17C-1BA4CB4D8451}"/>
              </a:ext>
            </a:extLst>
          </p:cNvPr>
          <p:cNvSpPr txBox="1"/>
          <p:nvPr/>
        </p:nvSpPr>
        <p:spPr>
          <a:xfrm>
            <a:off x="9782227" y="3838826"/>
            <a:ext cx="425116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송파</a:t>
            </a:r>
          </a:p>
        </p:txBody>
      </p:sp>
      <p:sp>
        <p:nvSpPr>
          <p:cNvPr id="105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8130722" y="436646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106" name="영등포 TXT">
            <a:extLst>
              <a:ext uri="{FF2B5EF4-FFF2-40B4-BE49-F238E27FC236}">
                <a16:creationId xmlns:a16="http://schemas.microsoft.com/office/drawing/2014/main" xmlns="" id="{C8BE174A-8DE2-489B-BDEE-BB744B53677F}"/>
              </a:ext>
            </a:extLst>
          </p:cNvPr>
          <p:cNvSpPr txBox="1"/>
          <p:nvPr/>
        </p:nvSpPr>
        <p:spPr>
          <a:xfrm>
            <a:off x="7731542" y="3680297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107" name="구로 TXT">
            <a:extLst>
              <a:ext uri="{FF2B5EF4-FFF2-40B4-BE49-F238E27FC236}">
                <a16:creationId xmlns:a16="http://schemas.microsoft.com/office/drawing/2014/main" xmlns="" id="{720E77C5-3265-48CB-96AC-0E9DE539A46A}"/>
              </a:ext>
            </a:extLst>
          </p:cNvPr>
          <p:cNvSpPr txBox="1"/>
          <p:nvPr/>
        </p:nvSpPr>
        <p:spPr>
          <a:xfrm>
            <a:off x="7115645" y="400647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구로</a:t>
            </a:r>
          </a:p>
        </p:txBody>
      </p:sp>
      <p:sp>
        <p:nvSpPr>
          <p:cNvPr id="108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6964859" y="3115982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</a:p>
        </p:txBody>
      </p:sp>
      <p:sp>
        <p:nvSpPr>
          <p:cNvPr id="109" name="마포 TXT">
            <a:extLst>
              <a:ext uri="{FF2B5EF4-FFF2-40B4-BE49-F238E27FC236}">
                <a16:creationId xmlns:a16="http://schemas.microsoft.com/office/drawing/2014/main" xmlns="" id="{2DC9E6E2-FD21-496A-9277-40106EFCA880}"/>
              </a:ext>
            </a:extLst>
          </p:cNvPr>
          <p:cNvSpPr txBox="1"/>
          <p:nvPr/>
        </p:nvSpPr>
        <p:spPr>
          <a:xfrm>
            <a:off x="7765641" y="3254480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마포</a:t>
            </a:r>
          </a:p>
        </p:txBody>
      </p:sp>
    </p:spTree>
    <p:extLst>
      <p:ext uri="{BB962C8B-B14F-4D97-AF65-F5344CB8AC3E}">
        <p14:creationId xmlns:p14="http://schemas.microsoft.com/office/powerpoint/2010/main" val="234956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하지만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결론적으로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인구대비 범죄 발생 건수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이 가장 높은 구는 중구와 종로구였다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91" y="1391863"/>
            <a:ext cx="5065684" cy="3782863"/>
          </a:xfrm>
          <a:prstGeom prst="rect">
            <a:avLst/>
          </a:prstGeom>
        </p:spPr>
      </p:pic>
      <p:sp>
        <p:nvSpPr>
          <p:cNvPr id="15" name="중구 TXT">
            <a:extLst>
              <a:ext uri="{FF2B5EF4-FFF2-40B4-BE49-F238E27FC236}">
                <a16:creationId xmlns:a16="http://schemas.microsoft.com/office/drawing/2014/main" xmlns="" id="{03F77CD8-236D-4DC2-947C-48084F6D8FB8}"/>
              </a:ext>
            </a:extLst>
          </p:cNvPr>
          <p:cNvSpPr txBox="1"/>
          <p:nvPr/>
        </p:nvSpPr>
        <p:spPr>
          <a:xfrm>
            <a:off x="5642029" y="327375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중구</a:t>
            </a:r>
          </a:p>
        </p:txBody>
      </p:sp>
      <p:sp>
        <p:nvSpPr>
          <p:cNvPr id="16" name="종로 TXT">
            <a:extLst>
              <a:ext uri="{FF2B5EF4-FFF2-40B4-BE49-F238E27FC236}">
                <a16:creationId xmlns:a16="http://schemas.microsoft.com/office/drawing/2014/main" xmlns="" id="{84243983-C009-4908-A84F-207A709C6449}"/>
              </a:ext>
            </a:extLst>
          </p:cNvPr>
          <p:cNvSpPr txBox="1"/>
          <p:nvPr/>
        </p:nvSpPr>
        <p:spPr>
          <a:xfrm>
            <a:off x="5465897" y="288320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19" name="영등포 TXT">
            <a:extLst>
              <a:ext uri="{FF2B5EF4-FFF2-40B4-BE49-F238E27FC236}">
                <a16:creationId xmlns:a16="http://schemas.microsoft.com/office/drawing/2014/main" xmlns="" id="{C8BE174A-8DE2-489B-BDEE-BB744B53677F}"/>
              </a:ext>
            </a:extLst>
          </p:cNvPr>
          <p:cNvSpPr txBox="1"/>
          <p:nvPr/>
        </p:nvSpPr>
        <p:spPr>
          <a:xfrm>
            <a:off x="4710789" y="3670849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20" name="용산 TXT">
            <a:extLst>
              <a:ext uri="{FF2B5EF4-FFF2-40B4-BE49-F238E27FC236}">
                <a16:creationId xmlns:a16="http://schemas.microsoft.com/office/drawing/2014/main" xmlns="" id="{C05A3A90-F426-4BAF-8A48-F73320B7FFD9}"/>
              </a:ext>
            </a:extLst>
          </p:cNvPr>
          <p:cNvSpPr txBox="1"/>
          <p:nvPr/>
        </p:nvSpPr>
        <p:spPr>
          <a:xfrm>
            <a:off x="5465897" y="365552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용산</a:t>
            </a:r>
          </a:p>
        </p:txBody>
      </p:sp>
    </p:spTree>
    <p:extLst>
      <p:ext uri="{BB962C8B-B14F-4D97-AF65-F5344CB8AC3E}">
        <p14:creationId xmlns:p14="http://schemas.microsoft.com/office/powerpoint/2010/main" val="292199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구별 치안시설 수를 인구수로 나누어 서울시 구별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인구수를 구하니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/>
            </a:r>
            <a:b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</a:b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~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구가 가장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평균보다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~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명이나 많은 셈이었다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233794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인구수는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~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명이었다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5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장소는 노상과 기타가 가장 많았으나 특정 지을 수 없어 두 항목을 제외하고 다시 발생장소를 분석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단독주택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유흥접객업소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상점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 연립다세대 순으로 나타났다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t="9312" r="16912" b="16825"/>
          <a:stretch/>
        </p:blipFill>
        <p:spPr>
          <a:xfrm>
            <a:off x="6174639" y="685798"/>
            <a:ext cx="4894944" cy="4601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7056" r="8856" b="1040"/>
          <a:stretch/>
        </p:blipFill>
        <p:spPr>
          <a:xfrm>
            <a:off x="999782" y="1251395"/>
            <a:ext cx="4800943" cy="4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3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단독 주택이 가장 밀집되어 있는 구는 성북구와 관악구였고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중랑구와 동대문구가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각각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3, 4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위였다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3" name="성북 TXT">
            <a:extLst>
              <a:ext uri="{FF2B5EF4-FFF2-40B4-BE49-F238E27FC236}">
                <a16:creationId xmlns:a16="http://schemas.microsoft.com/office/drawing/2014/main" xmlns="" id="{BF74800C-5F86-48A8-9704-8C9B0228F2CD}"/>
              </a:ext>
            </a:extLst>
          </p:cNvPr>
          <p:cNvSpPr txBox="1"/>
          <p:nvPr/>
        </p:nvSpPr>
        <p:spPr>
          <a:xfrm>
            <a:off x="6174639" y="2522175"/>
            <a:ext cx="453970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성북</a:t>
            </a:r>
          </a:p>
        </p:txBody>
      </p:sp>
      <p:sp>
        <p:nvSpPr>
          <p:cNvPr id="15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5392109" y="435399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16" name="동대문 TXT">
            <a:extLst>
              <a:ext uri="{FF2B5EF4-FFF2-40B4-BE49-F238E27FC236}">
                <a16:creationId xmlns:a16="http://schemas.microsoft.com/office/drawing/2014/main" xmlns="" id="{A6B3233E-D14B-478D-934C-E8C254BB2990}"/>
              </a:ext>
            </a:extLst>
          </p:cNvPr>
          <p:cNvSpPr txBox="1"/>
          <p:nvPr/>
        </p:nvSpPr>
        <p:spPr>
          <a:xfrm>
            <a:off x="6468299" y="2799174"/>
            <a:ext cx="588624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동대문</a:t>
            </a:r>
          </a:p>
        </p:txBody>
      </p:sp>
      <p:sp>
        <p:nvSpPr>
          <p:cNvPr id="17" name="중랑 TXT">
            <a:extLst>
              <a:ext uri="{FF2B5EF4-FFF2-40B4-BE49-F238E27FC236}">
                <a16:creationId xmlns:a16="http://schemas.microsoft.com/office/drawing/2014/main" xmlns="" id="{300EFACB-D112-48EC-9B60-0862B1615FB4}"/>
              </a:ext>
            </a:extLst>
          </p:cNvPr>
          <p:cNvSpPr txBox="1"/>
          <p:nvPr/>
        </p:nvSpPr>
        <p:spPr>
          <a:xfrm>
            <a:off x="6952148" y="264482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중랑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8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유흥접객업소가 가장 밀집된 곳은 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종로구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관악구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 순이었다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강남구와 영등포구가 매우 많았고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그 아래로는 대동소이했다고 볼 수 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9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6627994" y="405260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20" name="영등포 TXT">
            <a:extLst>
              <a:ext uri="{FF2B5EF4-FFF2-40B4-BE49-F238E27FC236}">
                <a16:creationId xmlns:a16="http://schemas.microsoft.com/office/drawing/2014/main" xmlns="" id="{C8BE174A-8DE2-489B-BDEE-BB744B53677F}"/>
              </a:ext>
            </a:extLst>
          </p:cNvPr>
          <p:cNvSpPr txBox="1"/>
          <p:nvPr/>
        </p:nvSpPr>
        <p:spPr>
          <a:xfrm>
            <a:off x="5015588" y="3652510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21" name="종로 TXT">
            <a:extLst>
              <a:ext uri="{FF2B5EF4-FFF2-40B4-BE49-F238E27FC236}">
                <a16:creationId xmlns:a16="http://schemas.microsoft.com/office/drawing/2014/main" xmlns="" id="{84243983-C009-4908-A84F-207A709C6449}"/>
              </a:ext>
            </a:extLst>
          </p:cNvPr>
          <p:cNvSpPr txBox="1"/>
          <p:nvPr/>
        </p:nvSpPr>
        <p:spPr>
          <a:xfrm>
            <a:off x="5769489" y="277610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22" name="중구 TXT">
            <a:extLst>
              <a:ext uri="{FF2B5EF4-FFF2-40B4-BE49-F238E27FC236}">
                <a16:creationId xmlns:a16="http://schemas.microsoft.com/office/drawing/2014/main" xmlns="" id="{03F77CD8-236D-4DC2-947C-48084F6D8FB8}"/>
              </a:ext>
            </a:extLst>
          </p:cNvPr>
          <p:cNvSpPr txBox="1"/>
          <p:nvPr/>
        </p:nvSpPr>
        <p:spPr>
          <a:xfrm>
            <a:off x="5996474" y="31548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중구</a:t>
            </a:r>
          </a:p>
        </p:txBody>
      </p:sp>
      <p:sp>
        <p:nvSpPr>
          <p:cNvPr id="23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5433162" y="442270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24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4218464" y="30163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916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상점의 많은 수가 종로구와 중구에 몰려 있어 그 아래 데이터를 확인하기 위해 막대그래프를 다시 제작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80"/>
          </a:xfrm>
          <a:prstGeom prst="rect">
            <a:avLst/>
          </a:prstGeom>
        </p:spPr>
      </p:pic>
      <p:sp>
        <p:nvSpPr>
          <p:cNvPr id="25" name="종로 TXT">
            <a:extLst>
              <a:ext uri="{FF2B5EF4-FFF2-40B4-BE49-F238E27FC236}">
                <a16:creationId xmlns:a16="http://schemas.microsoft.com/office/drawing/2014/main" xmlns="" id="{84243983-C009-4908-A84F-207A709C6449}"/>
              </a:ext>
            </a:extLst>
          </p:cNvPr>
          <p:cNvSpPr txBox="1"/>
          <p:nvPr/>
        </p:nvSpPr>
        <p:spPr>
          <a:xfrm>
            <a:off x="5803953" y="281420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26" name="중구 TXT">
            <a:extLst>
              <a:ext uri="{FF2B5EF4-FFF2-40B4-BE49-F238E27FC236}">
                <a16:creationId xmlns:a16="http://schemas.microsoft.com/office/drawing/2014/main" xmlns="" id="{03F77CD8-236D-4DC2-947C-48084F6D8FB8}"/>
              </a:ext>
            </a:extLst>
          </p:cNvPr>
          <p:cNvSpPr txBox="1"/>
          <p:nvPr/>
        </p:nvSpPr>
        <p:spPr>
          <a:xfrm>
            <a:off x="6011888" y="314059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중구</a:t>
            </a:r>
          </a:p>
        </p:txBody>
      </p:sp>
    </p:spTree>
    <p:extLst>
      <p:ext uri="{BB962C8B-B14F-4D97-AF65-F5344CB8AC3E}">
        <p14:creationId xmlns:p14="http://schemas.microsoft.com/office/powerpoint/2010/main" val="374446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중구와 종로구가 월등했지만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성동구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동대문구도 다른 구에 비해 상점 수가 많음을 확인할 수 있었다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10085" r="9754" b="9517"/>
          <a:stretch/>
        </p:blipFill>
        <p:spPr>
          <a:xfrm>
            <a:off x="2533750" y="710060"/>
            <a:ext cx="7124499" cy="47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아파트가 가장 밀집된 곳은 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노원구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은평구 순이었다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5" name="노원 TXT">
            <a:extLst>
              <a:ext uri="{FF2B5EF4-FFF2-40B4-BE49-F238E27FC236}">
                <a16:creationId xmlns:a16="http://schemas.microsoft.com/office/drawing/2014/main" xmlns="" id="{BF3C315B-B1A4-4B72-93F1-E2067BF1F0E4}"/>
              </a:ext>
            </a:extLst>
          </p:cNvPr>
          <p:cNvSpPr txBox="1"/>
          <p:nvPr/>
        </p:nvSpPr>
        <p:spPr>
          <a:xfrm>
            <a:off x="6793365" y="19567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노원</a:t>
            </a:r>
          </a:p>
        </p:txBody>
      </p:sp>
      <p:sp>
        <p:nvSpPr>
          <p:cNvPr id="16" name="송파 TXT">
            <a:extLst>
              <a:ext uri="{FF2B5EF4-FFF2-40B4-BE49-F238E27FC236}">
                <a16:creationId xmlns:a16="http://schemas.microsoft.com/office/drawing/2014/main" xmlns="" id="{2E0C15BD-F7FF-4DA1-A17C-1BA4CB4D8451}"/>
              </a:ext>
            </a:extLst>
          </p:cNvPr>
          <p:cNvSpPr txBox="1"/>
          <p:nvPr/>
        </p:nvSpPr>
        <p:spPr>
          <a:xfrm>
            <a:off x="7113984" y="379127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송파</a:t>
            </a:r>
          </a:p>
        </p:txBody>
      </p:sp>
      <p:sp>
        <p:nvSpPr>
          <p:cNvPr id="17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6566379" y="392977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18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4237513" y="302008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" name="은평 TXT">
            <a:extLst>
              <a:ext uri="{FF2B5EF4-FFF2-40B4-BE49-F238E27FC236}">
                <a16:creationId xmlns:a16="http://schemas.microsoft.com/office/drawing/2014/main" xmlns="" id="{3B8EDA66-B28C-49ED-81C3-37936B1B4643}"/>
              </a:ext>
            </a:extLst>
          </p:cNvPr>
          <p:cNvSpPr txBox="1"/>
          <p:nvPr/>
        </p:nvSpPr>
        <p:spPr>
          <a:xfrm>
            <a:off x="5244493" y="237300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은평</a:t>
            </a:r>
          </a:p>
        </p:txBody>
      </p:sp>
      <p:sp>
        <p:nvSpPr>
          <p:cNvPr id="20" name="양천 TXT">
            <a:extLst>
              <a:ext uri="{FF2B5EF4-FFF2-40B4-BE49-F238E27FC236}">
                <a16:creationId xmlns:a16="http://schemas.microsoft.com/office/drawing/2014/main" xmlns="" id="{308346E8-58C5-420A-A4F6-157458D9DF97}"/>
              </a:ext>
            </a:extLst>
          </p:cNvPr>
          <p:cNvSpPr txBox="1"/>
          <p:nvPr/>
        </p:nvSpPr>
        <p:spPr>
          <a:xfrm>
            <a:off x="4464498" y="366249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양천</a:t>
            </a:r>
          </a:p>
        </p:txBody>
      </p:sp>
      <p:sp>
        <p:nvSpPr>
          <p:cNvPr id="21" name="구로 TXT">
            <a:extLst>
              <a:ext uri="{FF2B5EF4-FFF2-40B4-BE49-F238E27FC236}">
                <a16:creationId xmlns:a16="http://schemas.microsoft.com/office/drawing/2014/main" xmlns="" id="{720E77C5-3265-48CB-96AC-0E9DE539A46A}"/>
              </a:ext>
            </a:extLst>
          </p:cNvPr>
          <p:cNvSpPr txBox="1"/>
          <p:nvPr/>
        </p:nvSpPr>
        <p:spPr>
          <a:xfrm>
            <a:off x="4237513" y="4068267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구로</a:t>
            </a:r>
          </a:p>
        </p:txBody>
      </p:sp>
      <p:sp>
        <p:nvSpPr>
          <p:cNvPr id="22" name="서초 TXT">
            <a:extLst>
              <a:ext uri="{FF2B5EF4-FFF2-40B4-BE49-F238E27FC236}">
                <a16:creationId xmlns:a16="http://schemas.microsoft.com/office/drawing/2014/main" xmlns="" id="{6C50B4C9-B3E8-46EF-A8CB-2FBFDF05E35A}"/>
              </a:ext>
            </a:extLst>
          </p:cNvPr>
          <p:cNvSpPr txBox="1"/>
          <p:nvPr/>
        </p:nvSpPr>
        <p:spPr>
          <a:xfrm>
            <a:off x="6096000" y="408403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서초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3" name="강동 TXT">
            <a:extLst>
              <a:ext uri="{FF2B5EF4-FFF2-40B4-BE49-F238E27FC236}">
                <a16:creationId xmlns:a16="http://schemas.microsoft.com/office/drawing/2014/main" xmlns="" id="{A07C2620-1532-41A3-95A8-8F2233318000}"/>
              </a:ext>
            </a:extLst>
          </p:cNvPr>
          <p:cNvSpPr txBox="1"/>
          <p:nvPr/>
        </p:nvSpPr>
        <p:spPr>
          <a:xfrm>
            <a:off x="7472703" y="3287382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강동</a:t>
            </a:r>
          </a:p>
        </p:txBody>
      </p:sp>
    </p:spTree>
    <p:extLst>
      <p:ext uri="{BB962C8B-B14F-4D97-AF65-F5344CB8AC3E}">
        <p14:creationId xmlns:p14="http://schemas.microsoft.com/office/powerpoint/2010/main" val="35322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6442103"/>
            <a:ext cx="12192000" cy="432000"/>
            <a:chOff x="0" y="6442103"/>
            <a:chExt cx="12192000" cy="432000"/>
          </a:xfrm>
        </p:grpSpPr>
        <p:sp>
          <p:nvSpPr>
            <p:cNvPr id="12" name="직사각형 11"/>
            <p:cNvSpPr/>
            <p:nvPr/>
          </p:nvSpPr>
          <p:spPr>
            <a:xfrm>
              <a:off x="0" y="6442103"/>
              <a:ext cx="12192000" cy="432000"/>
            </a:xfrm>
            <a:prstGeom prst="rect">
              <a:avLst/>
            </a:prstGeom>
            <a:solidFill>
              <a:srgbClr val="00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113702" y="648882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600" spc="-15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72462" y="748795"/>
            <a:ext cx="217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Contents</a:t>
            </a:r>
            <a:endParaRPr lang="ko-KR" altLang="en-US" sz="4000" b="1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1550" y="1487996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1550" y="208784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1550" y="36895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8540" y="2944160"/>
            <a:ext cx="14029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데이터 전처리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8540" y="2574828"/>
            <a:ext cx="12234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데이터 수집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78540" y="3320241"/>
            <a:ext cx="12234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데이터 분석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78540" y="4151238"/>
            <a:ext cx="14029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</a:t>
            </a:r>
            <a:r>
              <a:rPr lang="ko-KR" altLang="en-US" sz="17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78540" y="4520570"/>
            <a:ext cx="19768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치안시설 현황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3367" y="1190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78540" y="4889902"/>
            <a:ext cx="24064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현장 통계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81550" y="5259233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04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1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66012" y="594712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13156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디자인으로도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범죄율을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낮출 수는 있지만 근본적인 대안이 필요하지 않을까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10935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2973" y="43255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치안이 취약한 곳에 치안이 강화되어야 한다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153444" y="2428875"/>
            <a:ext cx="942974" cy="120015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8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6597" y="2768958"/>
            <a:ext cx="2052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감사합니다</a:t>
            </a:r>
            <a:endParaRPr lang="ko-KR" altLang="en-US" sz="3200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622755" y="3397157"/>
            <a:ext cx="4868751" cy="1206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9044" y="3561279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김민태 양수빈</a:t>
            </a:r>
            <a:endParaRPr lang="ko-KR" altLang="en-US" sz="20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86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72031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5627831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범죄에 대한 불안감 증가로 인한 범죄예방 디자인 적용 사례 증가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82" y="1436916"/>
            <a:ext cx="2848318" cy="4029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79" y="1436916"/>
            <a:ext cx="2867962" cy="4029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71" y="2088752"/>
            <a:ext cx="4401818" cy="27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72031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13156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디자인으로도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범죄율을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낮출 수는 있지만 근본적인 대안이 필요하지 않을까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2973" y="43255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치안이 취약한 곳에 치안이 강화되어야 한다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153444" y="2428875"/>
            <a:ext cx="942974" cy="120015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9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71185" y="209045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전처</a:t>
            </a:r>
            <a:r>
              <a:rPr lang="ko-KR" altLang="en-US" sz="2000" b="1" dirty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리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92637" y="379975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열린 데이터 광장</a:t>
            </a:r>
            <a:endParaRPr lang="en-US" altLang="ko-KR" sz="1600" spc="-15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국가 통계 포털</a:t>
            </a:r>
            <a:endParaRPr lang="en-US" altLang="ko-KR" sz="1600" spc="-15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공공 데이터 포털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11001228" y="3388049"/>
            <a:ext cx="247943" cy="373922"/>
            <a:chOff x="10837957" y="3255691"/>
            <a:chExt cx="422819" cy="637653"/>
          </a:xfrm>
        </p:grpSpPr>
        <p:sp>
          <p:nvSpPr>
            <p:cNvPr id="96" name="이등변 삼각형 95"/>
            <p:cNvSpPr/>
            <p:nvPr/>
          </p:nvSpPr>
          <p:spPr>
            <a:xfrm rot="5400000">
              <a:off x="10816392" y="3395094"/>
              <a:ext cx="477302" cy="411467"/>
            </a:xfrm>
            <a:prstGeom prst="triangle">
              <a:avLst/>
            </a:prstGeom>
            <a:noFill/>
            <a:ln w="28575">
              <a:solidFill>
                <a:srgbClr val="DED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10837957" y="3255691"/>
              <a:ext cx="0" cy="63765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 62"/>
          <p:cNvCxnSpPr/>
          <p:nvPr/>
        </p:nvCxnSpPr>
        <p:spPr>
          <a:xfrm>
            <a:off x="1402553" y="3593708"/>
            <a:ext cx="9846618" cy="0"/>
          </a:xfrm>
          <a:prstGeom prst="line">
            <a:avLst/>
          </a:prstGeom>
          <a:ln w="28575"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452525" y="3546271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840144" y="3530714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7156789" y="3546271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9454180" y="3536158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111658" y="2598697"/>
            <a:ext cx="796834" cy="796834"/>
            <a:chOff x="1161942" y="2648638"/>
            <a:chExt cx="796834" cy="796834"/>
          </a:xfrm>
        </p:grpSpPr>
        <p:sp>
          <p:nvSpPr>
            <p:cNvPr id="74" name="타원 73"/>
            <p:cNvSpPr/>
            <p:nvPr/>
          </p:nvSpPr>
          <p:spPr>
            <a:xfrm>
              <a:off x="1161942" y="2648638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41" y="2761589"/>
              <a:ext cx="590114" cy="59011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4499277" y="2608288"/>
            <a:ext cx="796834" cy="796834"/>
            <a:chOff x="3829694" y="2613174"/>
            <a:chExt cx="796834" cy="796834"/>
          </a:xfrm>
        </p:grpSpPr>
        <p:sp>
          <p:nvSpPr>
            <p:cNvPr id="76" name="타원 75"/>
            <p:cNvSpPr/>
            <p:nvPr/>
          </p:nvSpPr>
          <p:spPr>
            <a:xfrm>
              <a:off x="3829694" y="2613174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399" y="2699402"/>
              <a:ext cx="595424" cy="59542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815922" y="2608288"/>
            <a:ext cx="796834" cy="796834"/>
            <a:chOff x="6515258" y="2609593"/>
            <a:chExt cx="796834" cy="796834"/>
          </a:xfrm>
        </p:grpSpPr>
        <p:sp>
          <p:nvSpPr>
            <p:cNvPr id="78" name="타원 77"/>
            <p:cNvSpPr/>
            <p:nvPr/>
          </p:nvSpPr>
          <p:spPr>
            <a:xfrm>
              <a:off x="6515258" y="2609593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104" y="2773307"/>
              <a:ext cx="521519" cy="52151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057737" y="2591215"/>
            <a:ext cx="950091" cy="796834"/>
            <a:chOff x="9136340" y="3772720"/>
            <a:chExt cx="950091" cy="796834"/>
          </a:xfrm>
        </p:grpSpPr>
        <p:sp>
          <p:nvSpPr>
            <p:cNvPr id="80" name="타원 79"/>
            <p:cNvSpPr/>
            <p:nvPr/>
          </p:nvSpPr>
          <p:spPr>
            <a:xfrm>
              <a:off x="9191916" y="3772720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3" b="52136"/>
            <a:stretch/>
          </p:blipFill>
          <p:spPr>
            <a:xfrm>
              <a:off x="9136340" y="3962584"/>
              <a:ext cx="950091" cy="428125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21627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06025" y="20904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수집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99038" y="20904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분석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06273" y="209045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시각화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439786" y="3799757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15922" y="3799757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057737" y="3799757"/>
            <a:ext cx="1216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Power point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1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35493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수집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892763"/>
            <a:ext cx="2438400" cy="2828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2" y="4074863"/>
            <a:ext cx="2295525" cy="514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3" y="3048722"/>
            <a:ext cx="2295525" cy="514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2" y="2168815"/>
            <a:ext cx="2143125" cy="5143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6200000">
            <a:off x="5225905" y="2832967"/>
            <a:ext cx="685800" cy="77441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5" y="1390610"/>
            <a:ext cx="3811725" cy="3667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3" y="1390611"/>
            <a:ext cx="3924337" cy="3981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1390610"/>
            <a:ext cx="3590924" cy="40957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00229" y="5573338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인구 데이터와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강력범죄 발생 데이터를 정제 후 서울시 각 구별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강력범죄율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도출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76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인구수와 서울시 구별 치안시설 수 데이터를 통해 어느 구가 치안에 취약한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90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강력범죄 발생 현황 데이터를 통해 어느 장소에서 가장 많이 범죄가 발생하는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81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565</Words>
  <Application>Microsoft Office PowerPoint</Application>
  <PresentationFormat>사용자 지정</PresentationFormat>
  <Paragraphs>162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KoPub돋움체 Medium</vt:lpstr>
      <vt:lpstr>나눔바른고딕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86</cp:revision>
  <dcterms:created xsi:type="dcterms:W3CDTF">2016-07-19T09:12:08Z</dcterms:created>
  <dcterms:modified xsi:type="dcterms:W3CDTF">2019-09-18T08:20:04Z</dcterms:modified>
</cp:coreProperties>
</file>